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0" r:id="rId5"/>
    <p:sldId id="262" r:id="rId6"/>
    <p:sldId id="305" r:id="rId7"/>
    <p:sldId id="265" r:id="rId8"/>
    <p:sldId id="298" r:id="rId9"/>
    <p:sldId id="266" r:id="rId10"/>
    <p:sldId id="301" r:id="rId11"/>
    <p:sldId id="299" r:id="rId12"/>
    <p:sldId id="304" r:id="rId13"/>
    <p:sldId id="302" r:id="rId14"/>
    <p:sldId id="276" r:id="rId15"/>
    <p:sldId id="277" r:id="rId16"/>
    <p:sldId id="295" r:id="rId17"/>
    <p:sldId id="293" r:id="rId18"/>
    <p:sldId id="303" r:id="rId19"/>
    <p:sldId id="288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3DCD-6D5A-4264-BB2D-CF1753CC7940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E0E-2DB6-42BD-8F1D-685992F05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3DCD-6D5A-4264-BB2D-CF1753CC7940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E0E-2DB6-42BD-8F1D-685992F05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3DCD-6D5A-4264-BB2D-CF1753CC7940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E0E-2DB6-42BD-8F1D-685992F05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3F8D-8466-4F7B-998C-9112B044C91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B56D-F67C-44FB-AE8E-5F89FB43B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3F8D-8466-4F7B-998C-9112B044C91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B56D-F67C-44FB-AE8E-5F89FB43B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3F8D-8466-4F7B-998C-9112B044C91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B56D-F67C-44FB-AE8E-5F89FB43B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3F8D-8466-4F7B-998C-9112B044C91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B56D-F67C-44FB-AE8E-5F89FB43B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3F8D-8466-4F7B-998C-9112B044C91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B56D-F67C-44FB-AE8E-5F89FB43B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3F8D-8466-4F7B-998C-9112B044C91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B56D-F67C-44FB-AE8E-5F89FB43B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3F8D-8466-4F7B-998C-9112B044C91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B56D-F67C-44FB-AE8E-5F89FB43B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3F8D-8466-4F7B-998C-9112B044C91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B56D-F67C-44FB-AE8E-5F89FB43B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3DCD-6D5A-4264-BB2D-CF1753CC7940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E0E-2DB6-42BD-8F1D-685992F05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3F8D-8466-4F7B-998C-9112B044C91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B56D-F67C-44FB-AE8E-5F89FB43B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3F8D-8466-4F7B-998C-9112B044C91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B56D-F67C-44FB-AE8E-5F89FB43B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3F8D-8466-4F7B-998C-9112B044C91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B56D-F67C-44FB-AE8E-5F89FB43B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6A-3426-4246-8583-FC90414DD28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F8C6-5CF9-4ABA-835B-3D1C520CE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6A-3426-4246-8583-FC90414DD28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F8C6-5CF9-4ABA-835B-3D1C520CE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6A-3426-4246-8583-FC90414DD28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F8C6-5CF9-4ABA-835B-3D1C520CE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6A-3426-4246-8583-FC90414DD28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F8C6-5CF9-4ABA-835B-3D1C520CE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6A-3426-4246-8583-FC90414DD28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F8C6-5CF9-4ABA-835B-3D1C520CE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6A-3426-4246-8583-FC90414DD28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F8C6-5CF9-4ABA-835B-3D1C520CE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6A-3426-4246-8583-FC90414DD28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F8C6-5CF9-4ABA-835B-3D1C520CE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3DCD-6D5A-4264-BB2D-CF1753CC7940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E0E-2DB6-42BD-8F1D-685992F05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6A-3426-4246-8583-FC90414DD28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F8C6-5CF9-4ABA-835B-3D1C520CE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6A-3426-4246-8583-FC90414DD28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F8C6-5CF9-4ABA-835B-3D1C520CE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6A-3426-4246-8583-FC90414DD28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F8C6-5CF9-4ABA-835B-3D1C520CE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6A-3426-4246-8583-FC90414DD28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F8C6-5CF9-4ABA-835B-3D1C520CE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3DCD-6D5A-4264-BB2D-CF1753CC7940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E0E-2DB6-42BD-8F1D-685992F05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3DCD-6D5A-4264-BB2D-CF1753CC7940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E0E-2DB6-42BD-8F1D-685992F05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3DCD-6D5A-4264-BB2D-CF1753CC7940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E0E-2DB6-42BD-8F1D-685992F05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3DCD-6D5A-4264-BB2D-CF1753CC7940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E0E-2DB6-42BD-8F1D-685992F05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3DCD-6D5A-4264-BB2D-CF1753CC7940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E0E-2DB6-42BD-8F1D-685992F05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3DCD-6D5A-4264-BB2D-CF1753CC7940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E0E-2DB6-42BD-8F1D-685992F05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752600"/>
            <a:ext cx="7239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E3DCD-6D5A-4264-BB2D-CF1753CC7940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24E0E-2DB6-42BD-8F1D-685992F05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4928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E3F8D-8466-4F7B-998C-9112B044C91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B56D-F67C-44FB-AE8E-5F89FB43B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756A-3426-4246-8583-FC90414DD28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0F8C6-5CF9-4ABA-835B-3D1C520CE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762000"/>
            <a:ext cx="6019800" cy="1470025"/>
          </a:xfrm>
        </p:spPr>
        <p:txBody>
          <a:bodyPr/>
          <a:lstStyle/>
          <a:p>
            <a:r>
              <a:rPr lang="en-US" dirty="0" smtClean="0"/>
              <a:t>Housing Element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514600"/>
            <a:ext cx="4648200" cy="10668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City of Coachella</a:t>
            </a:r>
          </a:p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Planning Commission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Hearing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7244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September 4, 2013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2286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EEECE1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Stakeholder Consultations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295400"/>
            <a:ext cx="7162800" cy="48768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Barriers to housing: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Extremely low incomes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Large families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Limited supply of rental housing, particularly affordable rental housing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Citizenship/residency status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Financing for home purchases and rehabilitations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Housing needs: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Rental homes for families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Quality mobile homes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Housing with access to adequate transportation and infrastructure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2286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EEECE1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Stakeholder Consultations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295400"/>
            <a:ext cx="68580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Housing issues: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Greater demand due to economic downturn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Substandard mobile home communities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Code enforcement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Under-served populations: 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Farmworkers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with families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Indigenous population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143000"/>
            <a:ext cx="8229600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4400" dirty="0" smtClean="0">
              <a:solidFill>
                <a:srgbClr val="C0504D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4400" dirty="0" smtClean="0">
              <a:solidFill>
                <a:srgbClr val="C0504D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4400" b="1" dirty="0" smtClean="0">
                <a:solidFill>
                  <a:srgbClr val="EEECE1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Housing Plan</a:t>
            </a:r>
            <a:endParaRPr lang="en-US" sz="32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600200"/>
            <a:ext cx="7010400" cy="4572000"/>
          </a:xfrm>
        </p:spPr>
        <p:txBody>
          <a:bodyPr anchor="t">
            <a:noAutofit/>
          </a:bodyPr>
          <a:lstStyle/>
          <a:p>
            <a:pPr>
              <a:tabLst>
                <a:tab pos="457200" algn="l"/>
              </a:tabLst>
            </a:pPr>
            <a:r>
              <a:rPr lang="en-US" sz="3600" dirty="0" smtClean="0">
                <a:latin typeface="+mn-lt"/>
                <a:cs typeface="Arial" pitchFamily="34" charset="0"/>
              </a:rPr>
              <a:t>1. Provide </a:t>
            </a:r>
            <a:r>
              <a:rPr lang="en-US" sz="3600" dirty="0" smtClean="0">
                <a:latin typeface="+mn-lt"/>
                <a:cs typeface="Arial" pitchFamily="34" charset="0"/>
              </a:rPr>
              <a:t>adequate housing in a </a:t>
            </a:r>
            <a:r>
              <a:rPr lang="en-US" sz="3600" dirty="0" smtClean="0">
                <a:latin typeface="+mn-lt"/>
                <a:cs typeface="Arial" pitchFamily="34" charset="0"/>
              </a:rPr>
              <a:t>                             	range </a:t>
            </a:r>
            <a:r>
              <a:rPr lang="en-US" sz="3600" dirty="0" smtClean="0">
                <a:latin typeface="+mn-lt"/>
                <a:cs typeface="Arial" pitchFamily="34" charset="0"/>
              </a:rPr>
              <a:t>of prices and </a:t>
            </a:r>
            <a:r>
              <a:rPr lang="en-US" sz="3600" dirty="0" smtClean="0">
                <a:latin typeface="+mn-lt"/>
                <a:cs typeface="Arial" pitchFamily="34" charset="0"/>
              </a:rPr>
              <a:t>types. </a:t>
            </a:r>
            <a:br>
              <a:rPr lang="en-US" sz="3600" dirty="0" smtClean="0">
                <a:latin typeface="+mn-lt"/>
                <a:cs typeface="Arial" pitchFamily="34" charset="0"/>
              </a:rPr>
            </a:br>
            <a:r>
              <a:rPr lang="en-US" sz="3600" dirty="0" smtClean="0">
                <a:latin typeface="+mn-lt"/>
                <a:cs typeface="Arial" pitchFamily="34" charset="0"/>
              </a:rPr>
              <a:t>2. </a:t>
            </a:r>
            <a:r>
              <a:rPr lang="en-US" sz="3600" dirty="0" smtClean="0">
                <a:latin typeface="+mn-lt"/>
                <a:cs typeface="Arial" pitchFamily="34" charset="0"/>
              </a:rPr>
              <a:t>Achieve </a:t>
            </a:r>
            <a:r>
              <a:rPr lang="en-US" sz="3600" dirty="0" smtClean="0">
                <a:latin typeface="+mn-lt"/>
              </a:rPr>
              <a:t>balanced growth. 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3. </a:t>
            </a:r>
            <a:r>
              <a:rPr lang="en-US" sz="3600" dirty="0" smtClean="0">
                <a:latin typeface="+mn-lt"/>
              </a:rPr>
              <a:t>Conserve </a:t>
            </a:r>
            <a:r>
              <a:rPr lang="en-US" sz="3600" dirty="0" smtClean="0">
                <a:latin typeface="+mn-lt"/>
              </a:rPr>
              <a:t>and improve existing </a:t>
            </a:r>
            <a:r>
              <a:rPr lang="en-US" sz="3600" dirty="0" smtClean="0">
                <a:latin typeface="+mn-lt"/>
              </a:rPr>
              <a:t>	housing</a:t>
            </a:r>
            <a:r>
              <a:rPr lang="en-US" sz="3600" dirty="0" smtClean="0">
                <a:latin typeface="+mn-lt"/>
              </a:rPr>
              <a:t>. 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4. </a:t>
            </a:r>
            <a:r>
              <a:rPr lang="en-US" sz="3600" dirty="0" smtClean="0">
                <a:latin typeface="+mn-lt"/>
              </a:rPr>
              <a:t>Reduce </a:t>
            </a:r>
            <a:r>
              <a:rPr lang="en-US" sz="3600" dirty="0" smtClean="0">
                <a:latin typeface="+mn-lt"/>
              </a:rPr>
              <a:t>residential energy usage. 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5. </a:t>
            </a:r>
            <a:r>
              <a:rPr lang="en-US" sz="3600" dirty="0" smtClean="0">
                <a:latin typeface="+mn-lt"/>
                <a:cs typeface="Arial" pitchFamily="34" charset="0"/>
              </a:rPr>
              <a:t>Support </a:t>
            </a:r>
            <a:r>
              <a:rPr lang="en-US" sz="3600" dirty="0" smtClean="0">
                <a:latin typeface="+mn-lt"/>
              </a:rPr>
              <a:t>equal housing </a:t>
            </a:r>
            <a:r>
              <a:rPr lang="en-US" sz="3600" dirty="0" smtClean="0">
                <a:latin typeface="+mn-lt"/>
              </a:rPr>
              <a:t>          	opportunity</a:t>
            </a:r>
            <a:r>
              <a:rPr lang="en-US" sz="3600" dirty="0" smtClean="0">
                <a:latin typeface="+mn-lt"/>
              </a:rPr>
              <a:t>. </a:t>
            </a:r>
            <a:br>
              <a:rPr lang="en-US" sz="3600" dirty="0" smtClean="0">
                <a:latin typeface="+mn-lt"/>
              </a:rPr>
            </a:br>
            <a:r>
              <a:rPr lang="en-US" sz="3200" dirty="0" smtClean="0"/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Housing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–</a:t>
            </a:r>
            <a:r>
              <a:rPr lang="en-US" sz="4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Goals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600200"/>
            <a:ext cx="7391400" cy="4419600"/>
          </a:xfrm>
        </p:spPr>
        <p:txBody>
          <a:bodyPr anchor="t">
            <a:noAutofit/>
          </a:bodyPr>
          <a:lstStyle/>
          <a:p>
            <a:pPr>
              <a:tabLst>
                <a:tab pos="515938" algn="l"/>
              </a:tabLst>
            </a:pPr>
            <a:r>
              <a:rPr lang="en-US" sz="3600" dirty="0" smtClean="0">
                <a:cs typeface="Arial" pitchFamily="34" charset="0"/>
              </a:rPr>
              <a:t>6. Facilitate the </a:t>
            </a:r>
            <a:r>
              <a:rPr lang="en-US" sz="3600" dirty="0" smtClean="0"/>
              <a:t>maintenance, </a:t>
            </a:r>
            <a:r>
              <a:rPr lang="en-US" sz="3600" dirty="0" smtClean="0"/>
              <a:t> </a:t>
            </a:r>
            <a:r>
              <a:rPr lang="en-US" sz="3600" dirty="0" smtClean="0"/>
              <a:t>      	</a:t>
            </a:r>
            <a:r>
              <a:rPr lang="en-US" sz="3600" dirty="0" smtClean="0"/>
              <a:t>improvement</a:t>
            </a:r>
            <a:r>
              <a:rPr lang="en-US" sz="3600" dirty="0" smtClean="0"/>
              <a:t>, and development </a:t>
            </a:r>
            <a:r>
              <a:rPr lang="en-US" sz="3600" dirty="0" smtClean="0"/>
              <a:t>	of </a:t>
            </a:r>
            <a:r>
              <a:rPr lang="en-US" sz="3600" dirty="0" smtClean="0"/>
              <a:t>housing.</a:t>
            </a:r>
            <a:br>
              <a:rPr lang="en-US" sz="3600" dirty="0" smtClean="0"/>
            </a:br>
            <a:r>
              <a:rPr lang="en-US" sz="3600" dirty="0" smtClean="0">
                <a:cs typeface="Arial" pitchFamily="34" charset="0"/>
              </a:rPr>
              <a:t>7. Provide </a:t>
            </a:r>
            <a:r>
              <a:rPr lang="en-US" sz="3600" dirty="0" smtClean="0"/>
              <a:t>housing for all economic </a:t>
            </a:r>
            <a:r>
              <a:rPr lang="en-US" sz="3600" dirty="0" smtClean="0"/>
              <a:t>	segments </a:t>
            </a:r>
            <a:r>
              <a:rPr lang="en-US" sz="3600" dirty="0" smtClean="0"/>
              <a:t>of the community. </a:t>
            </a:r>
            <a:br>
              <a:rPr lang="en-US" sz="3600" dirty="0" smtClean="0"/>
            </a:br>
            <a:r>
              <a:rPr lang="en-US" sz="3600" dirty="0" smtClean="0">
                <a:cs typeface="Arial" pitchFamily="34" charset="0"/>
              </a:rPr>
              <a:t>8. </a:t>
            </a:r>
            <a:r>
              <a:rPr lang="en-US" sz="3600" dirty="0" smtClean="0"/>
              <a:t>Preserve existing affordable </a:t>
            </a:r>
            <a:r>
              <a:rPr lang="en-US" sz="3600" dirty="0" smtClean="0"/>
              <a:t>	housing</a:t>
            </a:r>
            <a:r>
              <a:rPr lang="en-US" sz="3600" dirty="0" smtClean="0"/>
              <a:t>. </a:t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Housing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Plan</a:t>
            </a:r>
            <a:r>
              <a:rPr lang="en-US" sz="4400" dirty="0" smtClean="0">
                <a:latin typeface="Arial" pitchFamily="34" charset="0"/>
                <a:ea typeface="+mj-ea"/>
                <a:cs typeface="Arial" pitchFamily="34" charset="0"/>
              </a:rPr>
              <a:t>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Goals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600200"/>
            <a:ext cx="7010400" cy="1143000"/>
          </a:xfrm>
        </p:spPr>
        <p:txBody>
          <a:bodyPr anchor="t"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0" y="228600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Housing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Plan</a:t>
            </a:r>
            <a:r>
              <a:rPr lang="en-US" sz="4400" dirty="0" smtClean="0">
                <a:latin typeface="Arial" pitchFamily="34" charset="0"/>
                <a:ea typeface="+mj-ea"/>
                <a:cs typeface="Arial" pitchFamily="34" charset="0"/>
              </a:rPr>
              <a:t>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Existing Programs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1600200"/>
            <a:ext cx="7772400" cy="441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indent="5159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1st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Time Homebuyer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Loan Program</a:t>
            </a:r>
          </a:p>
          <a:p>
            <a:pPr marR="0" lvl="0" indent="5159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baseline="0" dirty="0" smtClean="0">
                <a:latin typeface="Arial" pitchFamily="34" charset="0"/>
                <a:ea typeface="+mj-ea"/>
                <a:cs typeface="Arial" pitchFamily="34" charset="0"/>
              </a:rPr>
              <a:t>Residential</a:t>
            </a:r>
            <a:r>
              <a:rPr lang="en-US" sz="3000" dirty="0" smtClean="0">
                <a:latin typeface="Arial" pitchFamily="34" charset="0"/>
                <a:ea typeface="+mj-ea"/>
                <a:cs typeface="Arial" pitchFamily="34" charset="0"/>
              </a:rPr>
              <a:t> Rehabilitation Loan </a:t>
            </a:r>
            <a:r>
              <a:rPr lang="en-US" sz="3000" dirty="0" smtClean="0">
                <a:latin typeface="Arial" pitchFamily="34" charset="0"/>
                <a:ea typeface="+mj-ea"/>
                <a:cs typeface="Arial" pitchFamily="34" charset="0"/>
              </a:rPr>
              <a:t>Program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R="0" lvl="0" indent="5159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Farmworker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Housing</a:t>
            </a:r>
          </a:p>
          <a:p>
            <a:pPr marR="0" lvl="0" indent="5159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dirty="0" smtClean="0">
                <a:latin typeface="Arial" pitchFamily="34" charset="0"/>
                <a:ea typeface="+mj-ea"/>
                <a:cs typeface="Arial" pitchFamily="34" charset="0"/>
              </a:rPr>
              <a:t>Energy Conservation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R="0" lvl="0" indent="5159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dirty="0" smtClean="0">
                <a:latin typeface="Arial" pitchFamily="34" charset="0"/>
                <a:ea typeface="+mj-ea"/>
                <a:cs typeface="Arial" pitchFamily="34" charset="0"/>
              </a:rPr>
              <a:t>Infill housing </a:t>
            </a:r>
          </a:p>
          <a:p>
            <a:pPr marR="0" lvl="0" indent="5159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Residential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mixed-use</a:t>
            </a:r>
          </a:p>
          <a:p>
            <a:pPr marR="0" lvl="0" indent="5159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515938" algn="l"/>
              </a:tabLst>
              <a:defRPr/>
            </a:pPr>
            <a:r>
              <a:rPr lang="en-US" sz="3000" baseline="0" dirty="0" smtClean="0">
                <a:latin typeface="Arial" pitchFamily="34" charset="0"/>
                <a:ea typeface="+mj-ea"/>
                <a:cs typeface="Arial" pitchFamily="34" charset="0"/>
              </a:rPr>
              <a:t>Facilitate</a:t>
            </a:r>
            <a:r>
              <a:rPr lang="en-US" sz="3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ea typeface="+mj-ea"/>
                <a:cs typeface="Arial" pitchFamily="34" charset="0"/>
              </a:rPr>
              <a:t>housing for lower-income and </a:t>
            </a:r>
            <a:r>
              <a:rPr lang="en-US" sz="3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ea typeface="+mj-ea"/>
                <a:cs typeface="Arial" pitchFamily="34" charset="0"/>
              </a:rPr>
              <a:t>     	</a:t>
            </a:r>
            <a:r>
              <a:rPr lang="en-US" sz="3000" dirty="0" smtClean="0">
                <a:latin typeface="Arial" pitchFamily="34" charset="0"/>
                <a:ea typeface="+mj-ea"/>
                <a:cs typeface="Arial" pitchFamily="34" charset="0"/>
              </a:rPr>
              <a:t>special </a:t>
            </a:r>
            <a:r>
              <a:rPr lang="en-US" sz="3000" dirty="0" smtClean="0">
                <a:latin typeface="Arial" pitchFamily="34" charset="0"/>
                <a:ea typeface="+mj-ea"/>
                <a:cs typeface="Arial" pitchFamily="34" charset="0"/>
              </a:rPr>
              <a:t>needs households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600200"/>
            <a:ext cx="7010400" cy="1143000"/>
          </a:xfrm>
        </p:spPr>
        <p:txBody>
          <a:bodyPr anchor="t"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Housing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Plan</a:t>
            </a:r>
            <a:r>
              <a:rPr lang="en-US" sz="4400" dirty="0" smtClean="0">
                <a:latin typeface="Arial" pitchFamily="34" charset="0"/>
                <a:ea typeface="+mj-ea"/>
                <a:cs typeface="Arial" pitchFamily="34" charset="0"/>
              </a:rPr>
              <a:t>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New Program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28800" y="1600200"/>
            <a:ext cx="7315200" cy="441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Consider Inclusionary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housing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Developmental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disabilities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Mobile Home Ownership Program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Secondary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Units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Diverse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mix of neighborhood and housing types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274638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Housing Element Update Schedule</a:t>
            </a:r>
            <a:endParaRPr lang="en-US" sz="3200" dirty="0">
              <a:solidFill>
                <a:srgbClr val="EEECE1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76400" y="1371600"/>
          <a:ext cx="7086600" cy="4495800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4486013"/>
                <a:gridCol w="2600587"/>
              </a:tblGrid>
              <a:tr h="89916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Planning Commission hearing for HCD Submittal approval</a:t>
                      </a:r>
                      <a:endParaRPr lang="en-US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September 2013</a:t>
                      </a:r>
                      <a:endParaRPr lang="en-US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HCD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Review (60-days)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September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– October 2013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Planning Commission Hearing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November 2013 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City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Council Adoption Hearing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December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2013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Final HCD Review and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Certification (90 days)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December – February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2014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304800" y="29718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EEECE1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Comments/Questions</a:t>
            </a:r>
            <a:endParaRPr lang="en-US" sz="4000" b="1" dirty="0">
              <a:solidFill>
                <a:srgbClr val="EEECE1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0200" y="427038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EEECE1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2013 Housing Element Update</a:t>
            </a:r>
            <a:endParaRPr lang="en-US" sz="3600" dirty="0" smtClean="0">
              <a:solidFill>
                <a:srgbClr val="EEECE1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00200"/>
            <a:ext cx="65532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Housing Element Overview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Regional Housing Needs Allocation (RHNA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Housing Plan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Schedule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Comments/Questions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781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Housing Element Requirements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73914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State housing element law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Components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Importance of compliance and certification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Recent legislation </a:t>
            </a:r>
          </a:p>
          <a:p>
            <a:pPr lvl="1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SB 812 (2010): Persons with developmental disabilities housing needs</a:t>
            </a:r>
          </a:p>
          <a:p>
            <a:pPr lvl="1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SB 375 (2008): Rezoning and update schedule </a:t>
            </a:r>
          </a:p>
          <a:p>
            <a:endParaRPr lang="en-US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781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Housing Element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Layout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3914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Incorporated into the new General Plan format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Organized into two sections: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Housing Policy Document</a:t>
            </a:r>
          </a:p>
          <a:p>
            <a:pPr lvl="2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lvl="2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Goals, Policies and Implementation Actions</a:t>
            </a:r>
          </a:p>
          <a:p>
            <a:pPr lvl="2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Quantified Objectives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Housing Technical Appendix</a:t>
            </a:r>
          </a:p>
          <a:p>
            <a:pPr lvl="2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Public Participation</a:t>
            </a:r>
          </a:p>
          <a:p>
            <a:pPr lvl="2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General Plan Consistency</a:t>
            </a:r>
          </a:p>
          <a:p>
            <a:pPr lvl="2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Community Profile</a:t>
            </a:r>
          </a:p>
          <a:p>
            <a:pPr lvl="2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Housing Opportunities and Resources</a:t>
            </a:r>
          </a:p>
          <a:p>
            <a:pPr lvl="2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Opportunities for Energy Conservation</a:t>
            </a:r>
          </a:p>
          <a:p>
            <a:pPr lvl="2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Housing Constraints </a:t>
            </a:r>
          </a:p>
          <a:p>
            <a:pPr lvl="2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Review of 2008-2014 Housing Element </a:t>
            </a:r>
          </a:p>
          <a:p>
            <a:pPr lvl="2"/>
            <a:endParaRPr lang="en-US" sz="16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467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Regional Housing Needs Allocation (RHNA)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5105400" cy="4449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HCD determines total State/regional housing needs</a:t>
            </a:r>
          </a:p>
          <a:p>
            <a:pPr eaLnBrk="1" hangingPunct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SCAG allocates the regional number to cities and counties</a:t>
            </a:r>
          </a:p>
          <a:p>
            <a:pPr eaLnBrk="1" hangingPunct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Allocation is distributed among 5 standard income categories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Flowchart: Process 3"/>
          <p:cNvSpPr/>
          <p:nvPr/>
        </p:nvSpPr>
        <p:spPr>
          <a:xfrm>
            <a:off x="6629400" y="1752600"/>
            <a:ext cx="2286000" cy="91440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EECE1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HCD</a:t>
            </a:r>
            <a:endParaRPr lang="en-US" dirty="0">
              <a:solidFill>
                <a:srgbClr val="EEECE1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629400" y="3048000"/>
            <a:ext cx="2286000" cy="164592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EECE1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SCAG</a:t>
            </a:r>
          </a:p>
          <a:p>
            <a:pPr algn="ctr"/>
            <a:r>
              <a:rPr lang="en-US" b="1" dirty="0" smtClean="0">
                <a:solidFill>
                  <a:srgbClr val="EEECE1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412,137 Units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629400" y="5105400"/>
            <a:ext cx="2286000" cy="91440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EECE1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City of Coachella</a:t>
            </a:r>
          </a:p>
          <a:p>
            <a:pPr algn="ctr"/>
            <a:r>
              <a:rPr lang="en-US" b="1" dirty="0" smtClean="0">
                <a:solidFill>
                  <a:srgbClr val="EEECE1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6,771 Units</a:t>
            </a: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5400000">
            <a:off x="7581900" y="2857500"/>
            <a:ext cx="381000" cy="1588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582694" y="4914106"/>
            <a:ext cx="381000" cy="1588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6858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2008 – 2014 Remaining RHNA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33600" y="2133600"/>
          <a:ext cx="5257800" cy="274722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478144"/>
                <a:gridCol w="1779656"/>
              </a:tblGrid>
              <a:tr h="809357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Income Category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Number of Units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8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Extremely Low-Income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644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Low-Income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435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8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Low-Income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837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446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1,916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400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2014 - 2021 RHNA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3999" y="1905000"/>
          <a:ext cx="7086601" cy="371616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918011"/>
                <a:gridCol w="2084295"/>
                <a:gridCol w="2084295"/>
              </a:tblGrid>
              <a:tr h="809357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Income Category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Number of Units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Percentage of Total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8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Extremely Low-Income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777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11.5%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Low-Income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778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11.5%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8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Low-Income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1,059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Moderate-Income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1,212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8446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Above Moderate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2,945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43%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446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6,771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781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RHNA Approach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76400"/>
            <a:ext cx="73914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“Carry forward” remaining 4</a:t>
            </a:r>
            <a:r>
              <a:rPr lang="en-US" sz="2800" baseline="30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cycle RHNA (save time and resources)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Rely on new General Plan densities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Maximize housing opportunities in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walkable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and transit-oriented centers with access to services and amenities</a:t>
            </a:r>
          </a:p>
          <a:p>
            <a:pPr>
              <a:buNone/>
            </a:pPr>
            <a:endParaRPr lang="en-US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47800" y="3810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RHNA Approach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1" y="1600198"/>
          <a:ext cx="6934199" cy="432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434"/>
                <a:gridCol w="1115848"/>
                <a:gridCol w="1434662"/>
                <a:gridCol w="1275255"/>
              </a:tblGrid>
              <a:tr h="6515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Realistic Capacity</a:t>
                      </a:r>
                      <a:endParaRPr lang="en-US" dirty="0"/>
                    </a:p>
                  </a:txBody>
                  <a:tcPr/>
                </a:tc>
              </a:tr>
              <a:tr h="3774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Cycle Remaining RHNA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1,916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494">
                <a:tc>
                  <a:txBody>
                    <a:bodyPr/>
                    <a:lstStyle/>
                    <a:p>
                      <a:r>
                        <a:rPr lang="en-US" dirty="0" smtClean="0"/>
                        <a:t>Urban Neighborhood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3,378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2,027</a:t>
                      </a:r>
                      <a:endParaRPr lang="en-US" dirty="0"/>
                    </a:p>
                  </a:txBody>
                  <a:tcPr/>
                </a:tc>
              </a:tr>
              <a:tr h="377494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Surplus Capacity</a:t>
                      </a:r>
                      <a:endParaRPr lang="en-US" b="1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b="1" i="1" dirty="0" smtClean="0"/>
                        <a:t>111</a:t>
                      </a:r>
                      <a:endParaRPr lang="en-US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15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Cycle Lower-Income RHNA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2,614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494">
                <a:tc>
                  <a:txBody>
                    <a:bodyPr/>
                    <a:lstStyle/>
                    <a:p>
                      <a:r>
                        <a:rPr lang="en-US" dirty="0" smtClean="0"/>
                        <a:t>Urban Employment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184.47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11,991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2,398</a:t>
                      </a:r>
                      <a:endParaRPr lang="en-US" dirty="0"/>
                    </a:p>
                  </a:txBody>
                  <a:tcPr/>
                </a:tc>
              </a:tr>
              <a:tr h="377494">
                <a:tc>
                  <a:txBody>
                    <a:bodyPr/>
                    <a:lstStyle/>
                    <a:p>
                      <a:r>
                        <a:rPr lang="en-US" dirty="0" smtClean="0"/>
                        <a:t>Urban Neighborhood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7494">
                <a:tc>
                  <a:txBody>
                    <a:bodyPr/>
                    <a:lstStyle/>
                    <a:p>
                      <a:r>
                        <a:rPr lang="en-US" dirty="0" smtClean="0"/>
                        <a:t>Downtown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230</a:t>
                      </a:r>
                      <a:endParaRPr lang="en-US" dirty="0"/>
                    </a:p>
                  </a:txBody>
                  <a:tcPr/>
                </a:tc>
              </a:tr>
              <a:tr h="377494">
                <a:tc>
                  <a:txBody>
                    <a:bodyPr/>
                    <a:lstStyle/>
                    <a:p>
                      <a:r>
                        <a:rPr lang="en-US" dirty="0" smtClean="0"/>
                        <a:t>Neighborhood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93.81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3,752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750</a:t>
                      </a:r>
                      <a:endParaRPr lang="en-US" dirty="0"/>
                    </a:p>
                  </a:txBody>
                  <a:tcPr/>
                </a:tc>
              </a:tr>
              <a:tr h="377494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Surplus Capacity</a:t>
                      </a:r>
                      <a:endParaRPr lang="en-US" b="1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b="1" i="1" dirty="0" smtClean="0"/>
                        <a:t>768</a:t>
                      </a:r>
                      <a:endParaRPr lang="en-US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494</Words>
  <Application>Microsoft Office PowerPoint</Application>
  <PresentationFormat>On-screen Show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Custom Design</vt:lpstr>
      <vt:lpstr>1_Custom Design</vt:lpstr>
      <vt:lpstr>Housing Element Update</vt:lpstr>
      <vt:lpstr>Slide 2</vt:lpstr>
      <vt:lpstr>Housing Element Requirements</vt:lpstr>
      <vt:lpstr>Housing Element Layout</vt:lpstr>
      <vt:lpstr>Regional Housing Needs Allocation (RHNA)</vt:lpstr>
      <vt:lpstr>2008 – 2014 Remaining RHNA</vt:lpstr>
      <vt:lpstr>2014 - 2021 RHNA</vt:lpstr>
      <vt:lpstr>RHNA Approach</vt:lpstr>
      <vt:lpstr>Slide 9</vt:lpstr>
      <vt:lpstr>Slide 10</vt:lpstr>
      <vt:lpstr>Slide 11</vt:lpstr>
      <vt:lpstr>Slide 12</vt:lpstr>
      <vt:lpstr>1. Provide adequate housing in a                               range of prices and types.  2. Achieve balanced growth.  3. Conserve and improve existing  housing.  4. Reduce residential energy usage.  5. Support equal housing            opportunity.    </vt:lpstr>
      <vt:lpstr>6. Facilitate the maintenance,         improvement, and development  of housing. 7. Provide housing for all economic  segments of the community.  8. Preserve existing affordable  housing.   </vt:lpstr>
      <vt:lpstr>  </vt:lpstr>
      <vt:lpstr> </vt:lpstr>
      <vt:lpstr>Slide 17</vt:lpstr>
      <vt:lpstr>Slide 18</vt:lpstr>
    </vt:vector>
  </TitlesOfParts>
  <Company>PMC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llillegard</dc:creator>
  <cp:lastModifiedBy>jgastelum</cp:lastModifiedBy>
  <cp:revision>38</cp:revision>
  <dcterms:created xsi:type="dcterms:W3CDTF">2013-01-28T19:27:22Z</dcterms:created>
  <dcterms:modified xsi:type="dcterms:W3CDTF">2013-09-04T20:35:09Z</dcterms:modified>
</cp:coreProperties>
</file>